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77" r:id="rId6"/>
    <p:sldId id="258" r:id="rId7"/>
    <p:sldId id="290" r:id="rId8"/>
    <p:sldId id="264" r:id="rId9"/>
    <p:sldId id="291" r:id="rId10"/>
    <p:sldId id="268" r:id="rId11"/>
    <p:sldId id="286" r:id="rId12"/>
    <p:sldId id="262" r:id="rId13"/>
    <p:sldId id="292" r:id="rId14"/>
    <p:sldId id="293" r:id="rId15"/>
    <p:sldId id="295" r:id="rId16"/>
    <p:sldId id="279"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A5D57E-EC64-7CD3-9AED-5D773995B4CE}" v="138" dt="2025-03-03T05:11:01.015"/>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86002" autoAdjust="0"/>
  </p:normalViewPr>
  <p:slideViewPr>
    <p:cSldViewPr snapToGrid="0">
      <p:cViewPr>
        <p:scale>
          <a:sx n="93" d="100"/>
          <a:sy n="93" d="100"/>
        </p:scale>
        <p:origin x="80" y="28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3/2/2025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3DEA5-3110-E917-95BB-0B553284E5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B5C3D4-26B2-F35A-5892-A06958B6E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92E53-880A-EF6B-FBE8-1A6896EE6F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AF8796-2F33-1B2A-8A4A-F105C0A548E1}"/>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628917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987B2-DF4B-861D-8844-51ECA99CF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51F2B1-38F8-20C9-C09B-BC5E8929BC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54A26-A2B1-4B79-6353-CC36CBE75A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50516A-4E69-CEAF-86F5-91CDBA979F80}"/>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83688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0633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Winery management</a:t>
            </a:r>
          </a:p>
        </p:txBody>
      </p:sp>
      <p:sp>
        <p:nvSpPr>
          <p:cNvPr id="3" name="TextBox 2">
            <a:extLst>
              <a:ext uri="{FF2B5EF4-FFF2-40B4-BE49-F238E27FC236}">
                <a16:creationId xmlns:a16="http://schemas.microsoft.com/office/drawing/2014/main" id="{E9CFDECE-A3C6-BA5A-4BA4-FAB113A7A8A2}"/>
              </a:ext>
            </a:extLst>
          </p:cNvPr>
          <p:cNvSpPr txBox="1"/>
          <p:nvPr/>
        </p:nvSpPr>
        <p:spPr>
          <a:xfrm>
            <a:off x="9086849" y="5302919"/>
            <a:ext cx="3576637" cy="1754326"/>
          </a:xfrm>
          <a:prstGeom prst="rect">
            <a:avLst/>
          </a:prstGeom>
          <a:noFill/>
        </p:spPr>
        <p:txBody>
          <a:bodyPr wrap="square" rtlCol="0">
            <a:spAutoFit/>
          </a:bodyPr>
          <a:lstStyle/>
          <a:p>
            <a:r>
              <a:rPr lang="en-US" sz="2400" dirty="0">
                <a:solidFill>
                  <a:schemeClr val="bg1"/>
                </a:solidFill>
              </a:rPr>
              <a:t>Destiny Bazan</a:t>
            </a:r>
          </a:p>
          <a:p>
            <a:r>
              <a:rPr lang="en-US" sz="2400" dirty="0">
                <a:solidFill>
                  <a:schemeClr val="bg1"/>
                </a:solidFill>
              </a:rPr>
              <a:t>Tyler Moon</a:t>
            </a:r>
          </a:p>
          <a:p>
            <a:r>
              <a:rPr lang="en-US" sz="2400" dirty="0" err="1">
                <a:solidFill>
                  <a:schemeClr val="bg1"/>
                </a:solidFill>
              </a:rPr>
              <a:t>Cassiany</a:t>
            </a:r>
            <a:r>
              <a:rPr lang="en-US" sz="2400" dirty="0">
                <a:solidFill>
                  <a:schemeClr val="bg1"/>
                </a:solidFill>
              </a:rPr>
              <a:t> Noel</a:t>
            </a:r>
          </a:p>
          <a:p>
            <a:endParaRPr lang="en-US" dirty="0"/>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Assumptions Made about the case study​</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1057" y="2228276"/>
            <a:ext cx="11253648" cy="5406767"/>
          </a:xfrm>
        </p:spPr>
        <p:txBody>
          <a:bodyPr vert="horz" lIns="91440" tIns="45720" rIns="91440" bIns="45720" rtlCol="0" anchor="t">
            <a:normAutofit/>
          </a:bodyPr>
          <a:lstStyle/>
          <a:p>
            <a:pPr marL="0" indent="0">
              <a:lnSpc>
                <a:spcPct val="107000"/>
              </a:lnSpc>
              <a:spcAft>
                <a:spcPts val="800"/>
              </a:spcAft>
              <a:buNone/>
              <a:tabLst>
                <a:tab pos="457200" algn="l"/>
              </a:tabLst>
            </a:pPr>
            <a:r>
              <a:rPr lang="en-US" sz="1400" b="1" kern="100" dirty="0">
                <a:latin typeface="Avenir Next LT Pro"/>
                <a:ea typeface="+mn-lt"/>
                <a:cs typeface="Times New Roman"/>
              </a:rPr>
              <a:t>Supplier Reliability</a:t>
            </a:r>
            <a:r>
              <a:rPr lang="en-US" sz="1400" b="1" kern="100" dirty="0">
                <a:effectLst/>
                <a:latin typeface="Avenir Next LT Pro"/>
                <a:ea typeface="+mn-lt"/>
                <a:cs typeface="Times New Roman"/>
              </a:rPr>
              <a:t>:</a:t>
            </a:r>
            <a:endParaRPr lang="en-US" sz="1400" kern="100">
              <a:effectLst/>
              <a:latin typeface="Avenir Next LT Pro"/>
              <a:ea typeface="+mn-lt"/>
              <a:cs typeface="Times New Roman"/>
            </a:endParaRPr>
          </a:p>
          <a:p>
            <a:pPr marL="0" indent="0">
              <a:lnSpc>
                <a:spcPct val="107000"/>
              </a:lnSpc>
              <a:spcAft>
                <a:spcPts val="800"/>
              </a:spcAft>
              <a:buNone/>
              <a:tabLst>
                <a:tab pos="914400" algn="l"/>
              </a:tabLst>
            </a:pPr>
            <a:r>
              <a:rPr lang="en-US" sz="1400" kern="100" dirty="0">
                <a:latin typeface="Avenir Next LT Pro"/>
                <a:ea typeface="+mn-lt"/>
                <a:cs typeface="+mn-lt"/>
              </a:rPr>
              <a:t>Supplier lead times are important to operations the business needs to track each supplier. The Supplier Performance Report </a:t>
            </a:r>
            <a:r>
              <a:rPr lang="en-US" sz="1400" kern="100" dirty="0">
                <a:effectLst/>
                <a:latin typeface="Avenir Next LT Pro"/>
                <a:ea typeface="+mn-lt"/>
                <a:cs typeface="+mn-lt"/>
              </a:rPr>
              <a:t>will </a:t>
            </a:r>
            <a:r>
              <a:rPr lang="en-US" sz="1400" kern="100" dirty="0">
                <a:latin typeface="Avenir Next LT Pro"/>
                <a:ea typeface="+mn-lt"/>
                <a:cs typeface="+mn-lt"/>
              </a:rPr>
              <a:t>help assess trends in delivery reliability</a:t>
            </a:r>
            <a:r>
              <a:rPr lang="en-US" sz="1400"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457200" algn="l"/>
              </a:tabLst>
            </a:pPr>
            <a:r>
              <a:rPr lang="en-US" sz="1400" b="1" kern="100" dirty="0">
                <a:latin typeface="Avenir Next LT Pro"/>
                <a:ea typeface="+mn-lt"/>
                <a:cs typeface="+mn-lt"/>
              </a:rPr>
              <a:t>Inventory Management</a:t>
            </a:r>
            <a:r>
              <a:rPr lang="en-US" sz="1400" b="1"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914400" algn="l"/>
              </a:tabLst>
            </a:pPr>
            <a:r>
              <a:rPr lang="en-US" sz="1400" kern="100" dirty="0">
                <a:latin typeface="Avenir Next LT Pro"/>
                <a:ea typeface="+mn-lt"/>
                <a:cs typeface="+mn-lt"/>
              </a:rPr>
              <a:t>Each supply order be tracked and logged upon arrival or during processing failure that could affect inventory levels and the reporting process.</a:t>
            </a:r>
            <a:endParaRPr lang="en-US" sz="1400">
              <a:latin typeface="Avenir Next LT Pro"/>
            </a:endParaRPr>
          </a:p>
          <a:p>
            <a:pPr marL="0" indent="0">
              <a:lnSpc>
                <a:spcPct val="107000"/>
              </a:lnSpc>
              <a:spcAft>
                <a:spcPts val="800"/>
              </a:spcAft>
              <a:buNone/>
              <a:tabLst>
                <a:tab pos="457200" algn="l"/>
              </a:tabLst>
            </a:pPr>
            <a:r>
              <a:rPr lang="en-US" sz="1400" b="1" kern="100" dirty="0">
                <a:latin typeface="Avenir Next LT Pro"/>
                <a:ea typeface="+mn-lt"/>
                <a:cs typeface="+mn-lt"/>
              </a:rPr>
              <a:t>Delivery Delays</a:t>
            </a:r>
            <a:r>
              <a:rPr lang="en-US" sz="1400" b="1"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914400" algn="l"/>
              </a:tabLst>
            </a:pPr>
            <a:r>
              <a:rPr lang="en-US" sz="1400" kern="100" dirty="0">
                <a:latin typeface="Avenir Next LT Pro"/>
                <a:ea typeface="+mn-lt"/>
                <a:cs typeface="+mn-lt"/>
              </a:rPr>
              <a:t>Delays are categorized as significant, and </a:t>
            </a:r>
            <a:r>
              <a:rPr lang="en-US" sz="1400" kern="100" dirty="0">
                <a:effectLst/>
                <a:latin typeface="Avenir Next LT Pro"/>
                <a:ea typeface="+mn-lt"/>
                <a:cs typeface="+mn-lt"/>
              </a:rPr>
              <a:t>the </a:t>
            </a:r>
            <a:r>
              <a:rPr lang="en-US" sz="1400" kern="100" dirty="0">
                <a:latin typeface="Avenir Next LT Pro"/>
                <a:ea typeface="+mn-lt"/>
                <a:cs typeface="+mn-lt"/>
              </a:rPr>
              <a:t>system should flag these instances for managerial review. Any delivery delay is assumed to impact production timelines</a:t>
            </a:r>
            <a:r>
              <a:rPr lang="en-US" sz="1400" kern="100" dirty="0">
                <a:effectLst/>
                <a:latin typeface="Avenir Next LT Pro"/>
                <a:ea typeface="+mn-lt"/>
                <a:cs typeface="+mn-lt"/>
              </a:rPr>
              <a:t>, </a:t>
            </a:r>
            <a:r>
              <a:rPr lang="en-US" sz="1400" kern="100" dirty="0">
                <a:latin typeface="Avenir Next LT Pro"/>
                <a:ea typeface="+mn-lt"/>
                <a:cs typeface="+mn-lt"/>
              </a:rPr>
              <a:t>especially during harvest and wine production</a:t>
            </a:r>
            <a:r>
              <a:rPr lang="en-US" sz="1400" kern="100" dirty="0">
                <a:effectLst/>
                <a:latin typeface="Avenir Next LT Pro"/>
                <a:ea typeface="+mn-lt"/>
                <a:cs typeface="+mn-lt"/>
              </a:rPr>
              <a:t>.</a:t>
            </a:r>
            <a:endParaRPr lang="en-US" sz="1400" kern="100">
              <a:latin typeface="Avenir Next LT Pro"/>
            </a:endParaRPr>
          </a:p>
          <a:p>
            <a:pPr marL="0" indent="0">
              <a:lnSpc>
                <a:spcPct val="107000"/>
              </a:lnSpc>
              <a:spcAft>
                <a:spcPts val="800"/>
              </a:spcAft>
              <a:buNone/>
              <a:tabLst>
                <a:tab pos="914400" algn="l"/>
              </a:tabLst>
            </a:pPr>
            <a:r>
              <a:rPr lang="en-US" sz="1400" b="1" kern="100" dirty="0">
                <a:latin typeface="Avenir Next LT Pro"/>
                <a:cs typeface="Times New Roman"/>
              </a:rPr>
              <a:t>Wine Production Rates:</a:t>
            </a:r>
          </a:p>
          <a:p>
            <a:pPr marL="0" indent="0">
              <a:lnSpc>
                <a:spcPct val="107000"/>
              </a:lnSpc>
              <a:spcAft>
                <a:spcPts val="800"/>
              </a:spcAft>
              <a:buNone/>
              <a:tabLst>
                <a:tab pos="914400" algn="l"/>
              </a:tabLst>
            </a:pPr>
            <a:r>
              <a:rPr lang="en-US" sz="1400" kern="100" dirty="0">
                <a:latin typeface="Avenir Next LT Pro"/>
                <a:cs typeface="Times New Roman"/>
              </a:rPr>
              <a:t>The production process is consistent based on the harvest and materials supplied. However, seasonal changes or unexpected supply issues may disrupt production volumes the winery need to track production.</a:t>
            </a:r>
          </a:p>
          <a:p>
            <a:pPr marL="0" indent="0">
              <a:lnSpc>
                <a:spcPct val="107000"/>
              </a:lnSpc>
              <a:spcAft>
                <a:spcPts val="800"/>
              </a:spcAft>
              <a:buNone/>
              <a:tabLst>
                <a:tab pos="914400" algn="l"/>
              </a:tabLst>
            </a:pPr>
            <a:r>
              <a:rPr lang="en-US" sz="1400" b="1" kern="100" dirty="0">
                <a:latin typeface="Avenir Next LT Pro"/>
                <a:cs typeface="Times New Roman"/>
              </a:rPr>
              <a:t>Wine Type Popularity:</a:t>
            </a:r>
          </a:p>
          <a:p>
            <a:pPr marL="0" indent="0">
              <a:lnSpc>
                <a:spcPct val="107000"/>
              </a:lnSpc>
              <a:spcAft>
                <a:spcPts val="800"/>
              </a:spcAft>
              <a:buNone/>
              <a:tabLst>
                <a:tab pos="914400" algn="l"/>
              </a:tabLst>
            </a:pPr>
            <a:r>
              <a:rPr lang="en-US" sz="1400" kern="100" dirty="0">
                <a:latin typeface="Avenir Next LT Pro"/>
                <a:cs typeface="Times New Roman"/>
              </a:rPr>
              <a:t>Different wine types have different market demand patterns. The winery need to manage production of top selling products while maintaining lower sales items.</a:t>
            </a:r>
            <a:endParaRPr lang="en-US" sz="1400" dirty="0">
              <a:cs typeface="Times New Roman"/>
            </a:endParaRPr>
          </a:p>
          <a:p>
            <a:pPr marL="342900" indent="-342900">
              <a:lnSpc>
                <a:spcPct val="107000"/>
              </a:lnSpc>
              <a:spcAft>
                <a:spcPts val="800"/>
              </a:spcAft>
              <a:buAutoNum type="arabicPeriod"/>
              <a:tabLst>
                <a:tab pos="914400" algn="l"/>
              </a:tabLst>
            </a:pPr>
            <a:endParaRPr lang="en-US" sz="1600" b="1"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A9A5-5728-C3BF-7680-E92CF5488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E0ABD-348B-211E-4D09-41634681BB8C}"/>
              </a:ext>
            </a:extLst>
          </p:cNvPr>
          <p:cNvSpPr>
            <a:spLocks noGrp="1"/>
          </p:cNvSpPr>
          <p:nvPr>
            <p:ph type="title"/>
          </p:nvPr>
        </p:nvSpPr>
        <p:spPr>
          <a:xfrm>
            <a:off x="762000" y="896112"/>
            <a:ext cx="10668000" cy="1325563"/>
          </a:xfrm>
        </p:spPr>
        <p:txBody>
          <a:bodyPr/>
          <a:lstStyle/>
          <a:p>
            <a:r>
              <a:rPr lang="en-US" dirty="0"/>
              <a:t>Assumptions Made about the case study​ (cont'd)</a:t>
            </a:r>
          </a:p>
        </p:txBody>
      </p:sp>
      <p:sp>
        <p:nvSpPr>
          <p:cNvPr id="6" name="Text Placeholder 5">
            <a:extLst>
              <a:ext uri="{FF2B5EF4-FFF2-40B4-BE49-F238E27FC236}">
                <a16:creationId xmlns:a16="http://schemas.microsoft.com/office/drawing/2014/main" id="{4C852155-0A5E-C97B-3390-F9B9E50F583E}"/>
              </a:ext>
            </a:extLst>
          </p:cNvPr>
          <p:cNvSpPr>
            <a:spLocks noGrp="1"/>
          </p:cNvSpPr>
          <p:nvPr>
            <p:ph type="body" sz="quarter" idx="13"/>
          </p:nvPr>
        </p:nvSpPr>
        <p:spPr>
          <a:xfrm>
            <a:off x="761059" y="2228276"/>
            <a:ext cx="11155324" cy="4362090"/>
          </a:xfrm>
        </p:spPr>
        <p:txBody>
          <a:bodyPr vert="horz" lIns="91440" tIns="45720" rIns="91440" bIns="45720" rtlCol="0" anchor="t">
            <a:noAutofit/>
          </a:bodyPr>
          <a:lstStyle/>
          <a:p>
            <a:pPr marL="0" indent="0">
              <a:lnSpc>
                <a:spcPct val="97000"/>
              </a:lnSpc>
              <a:spcAft>
                <a:spcPts val="800"/>
              </a:spcAft>
              <a:buNone/>
              <a:tabLst>
                <a:tab pos="457200" algn="l"/>
              </a:tabLst>
            </a:pPr>
            <a:r>
              <a:rPr lang="en-US" sz="1400" b="1" kern="100" dirty="0">
                <a:latin typeface="Avenir Next LT Pro"/>
                <a:ea typeface="+mn-lt"/>
                <a:cs typeface="+mn-lt"/>
              </a:rPr>
              <a:t>Stock Levels</a:t>
            </a:r>
            <a:r>
              <a:rPr lang="en-US" sz="1400" b="1" kern="100" dirty="0">
                <a:effectLst/>
                <a:latin typeface="Avenir Next LT Pro"/>
                <a:ea typeface="+mn-lt"/>
                <a:cs typeface="+mn-lt"/>
              </a:rPr>
              <a:t>:</a:t>
            </a:r>
            <a:endParaRPr lang="en-US" sz="1400" dirty="0">
              <a:latin typeface="Avenir Next LT Pro"/>
            </a:endParaRPr>
          </a:p>
          <a:p>
            <a:pPr marL="0" indent="0">
              <a:lnSpc>
                <a:spcPct val="97000"/>
              </a:lnSpc>
              <a:spcAft>
                <a:spcPts val="800"/>
              </a:spcAft>
              <a:buNone/>
              <a:tabLst>
                <a:tab pos="914400" algn="l"/>
              </a:tabLst>
            </a:pPr>
            <a:r>
              <a:rPr lang="en-US" sz="1400" kern="100" dirty="0">
                <a:latin typeface="Avenir Next LT Pro"/>
                <a:ea typeface="+mn-lt"/>
                <a:cs typeface="+mn-lt"/>
              </a:rPr>
              <a:t>Wine inventory is assumed to be continuously updated through sales data. Wine in inventory will rotate based on expiration dates, so older wine is sold first</a:t>
            </a:r>
            <a:r>
              <a:rPr lang="en-US" sz="1400" kern="100" dirty="0">
                <a:effectLst/>
                <a:latin typeface="Avenir Next LT Pro"/>
                <a:ea typeface="+mn-lt"/>
                <a:cs typeface="+mn-lt"/>
              </a:rPr>
              <a:t>.</a:t>
            </a:r>
            <a:endParaRPr lang="en-US" sz="1400" dirty="0">
              <a:latin typeface="Avenir Next LT Pro"/>
            </a:endParaRPr>
          </a:p>
          <a:p>
            <a:pPr marL="0" indent="0">
              <a:lnSpc>
                <a:spcPct val="97000"/>
              </a:lnSpc>
              <a:spcAft>
                <a:spcPts val="800"/>
              </a:spcAft>
              <a:buNone/>
              <a:tabLst>
                <a:tab pos="457200" algn="l"/>
              </a:tabLst>
            </a:pPr>
            <a:r>
              <a:rPr lang="en-US" sz="1400" b="1" kern="100" dirty="0">
                <a:latin typeface="Avenir Next LT Pro"/>
                <a:ea typeface="+mn-lt"/>
                <a:cs typeface="+mn-lt"/>
              </a:rPr>
              <a:t>Sales Fluctuations</a:t>
            </a:r>
            <a:r>
              <a:rPr lang="en-US" sz="1400" b="1" kern="100" dirty="0">
                <a:effectLst/>
                <a:latin typeface="Avenir Next LT Pro"/>
                <a:ea typeface="+mn-lt"/>
                <a:cs typeface="+mn-lt"/>
              </a:rPr>
              <a:t>:</a:t>
            </a:r>
            <a:endParaRPr lang="en-US" sz="1400">
              <a:latin typeface="Avenir Next LT Pro"/>
            </a:endParaRPr>
          </a:p>
          <a:p>
            <a:pPr marL="0" indent="0">
              <a:lnSpc>
                <a:spcPct val="107000"/>
              </a:lnSpc>
              <a:spcAft>
                <a:spcPts val="800"/>
              </a:spcAft>
              <a:buNone/>
              <a:tabLst>
                <a:tab pos="914400" algn="l"/>
              </a:tabLst>
            </a:pPr>
            <a:r>
              <a:rPr lang="en-US" sz="1400" kern="100" dirty="0">
                <a:latin typeface="Avenir Next LT Pro"/>
                <a:ea typeface="+mn-lt"/>
                <a:cs typeface="+mn-lt"/>
              </a:rPr>
              <a:t>Assumes that sales volume fluctuations are normal, with peak seasons in certain months (e.g., holidays). The Wine Sales Report will adjust for these fluctuations to track distributor performance and identify any supply-demand mismatches</a:t>
            </a:r>
            <a:endParaRPr lang="en-US" sz="1400">
              <a:latin typeface="Avenir Next LT Pro"/>
            </a:endParaRPr>
          </a:p>
          <a:p>
            <a:pPr marL="0" indent="0">
              <a:lnSpc>
                <a:spcPct val="87000"/>
              </a:lnSpc>
              <a:spcAft>
                <a:spcPts val="800"/>
              </a:spcAft>
              <a:buNone/>
              <a:tabLst>
                <a:tab pos="914400" algn="l"/>
              </a:tabLst>
            </a:pPr>
            <a:r>
              <a:rPr lang="en-US" sz="1400" b="1" kern="100" dirty="0">
                <a:ea typeface="+mn-lt"/>
                <a:cs typeface="+mn-lt"/>
              </a:rPr>
              <a:t>Distributor Performance:</a:t>
            </a:r>
            <a:endParaRPr lang="en-US" sz="1400" dirty="0"/>
          </a:p>
          <a:p>
            <a:pPr marL="0" indent="0">
              <a:lnSpc>
                <a:spcPct val="87000"/>
              </a:lnSpc>
              <a:spcAft>
                <a:spcPts val="800"/>
              </a:spcAft>
              <a:buNone/>
              <a:tabLst>
                <a:tab pos="914400" algn="l"/>
              </a:tabLst>
            </a:pPr>
            <a:r>
              <a:rPr lang="en-US" sz="1400" kern="100" dirty="0">
                <a:ea typeface="+mn-lt"/>
                <a:cs typeface="+mn-lt"/>
              </a:rPr>
              <a:t>Assumes distributors are the primary sales channel for Bacchus Winery's products. Performance reports will be evaluated based on their order volume, delivery frequency, and their ability to manage stock levels at retail.</a:t>
            </a:r>
            <a:endParaRPr lang="en-US" sz="1400" dirty="0"/>
          </a:p>
          <a:p>
            <a:pPr marL="0" indent="0">
              <a:lnSpc>
                <a:spcPct val="87000"/>
              </a:lnSpc>
              <a:spcAft>
                <a:spcPts val="800"/>
              </a:spcAft>
              <a:buNone/>
              <a:tabLst>
                <a:tab pos="914400" algn="l"/>
              </a:tabLst>
            </a:pPr>
            <a:r>
              <a:rPr lang="en-US" sz="1400" b="1" kern="100" dirty="0">
                <a:ea typeface="+mn-lt"/>
                <a:cs typeface="+mn-lt"/>
              </a:rPr>
              <a:t>Sales Volume Predictions:</a:t>
            </a:r>
            <a:endParaRPr lang="en-US" sz="1400" dirty="0"/>
          </a:p>
          <a:p>
            <a:pPr marL="0" indent="0">
              <a:lnSpc>
                <a:spcPct val="87000"/>
              </a:lnSpc>
              <a:spcAft>
                <a:spcPts val="800"/>
              </a:spcAft>
              <a:buNone/>
              <a:tabLst>
                <a:tab pos="914400" algn="l"/>
              </a:tabLst>
            </a:pPr>
            <a:r>
              <a:rPr lang="en-US" sz="1400" kern="100" dirty="0">
                <a:ea typeface="+mn-lt"/>
                <a:cs typeface="+mn-lt"/>
              </a:rPr>
              <a:t>Sales volumes may be affected by external factors like economic conditions or market trends, but for the sake of simplicity, we assume that wine sales align with typical growth trends over time.</a:t>
            </a:r>
            <a:endParaRPr lang="en-US" sz="1400" dirty="0"/>
          </a:p>
          <a:p>
            <a:pPr marL="0" indent="0">
              <a:lnSpc>
                <a:spcPct val="87000"/>
              </a:lnSpc>
              <a:spcAft>
                <a:spcPts val="800"/>
              </a:spcAft>
              <a:buNone/>
              <a:tabLst>
                <a:tab pos="914400" algn="l"/>
              </a:tabLst>
            </a:pPr>
            <a:r>
              <a:rPr lang="en-US" sz="1400" b="1" kern="100" dirty="0">
                <a:ea typeface="+mn-lt"/>
                <a:cs typeface="+mn-lt"/>
              </a:rPr>
              <a:t>Distributor Partnerships:</a:t>
            </a:r>
            <a:endParaRPr lang="en-US" sz="1400" dirty="0"/>
          </a:p>
          <a:p>
            <a:pPr marL="0" indent="0">
              <a:lnSpc>
                <a:spcPct val="107000"/>
              </a:lnSpc>
              <a:spcAft>
                <a:spcPts val="800"/>
              </a:spcAft>
              <a:buNone/>
              <a:tabLst>
                <a:tab pos="914400" algn="l"/>
              </a:tabLst>
            </a:pPr>
            <a:r>
              <a:rPr lang="en-US" sz="1400" kern="100" dirty="0">
                <a:ea typeface="+mn-lt"/>
                <a:cs typeface="+mn-lt"/>
              </a:rPr>
              <a:t>Assumes that each distributor works with exclusive products. This helps simplify tracking and reporting since each distributor is associated with a specific set of wines.</a:t>
            </a:r>
            <a:endParaRPr lang="en-US" sz="1400" dirty="0"/>
          </a:p>
          <a:p>
            <a:pPr marL="342900" indent="-342900">
              <a:lnSpc>
                <a:spcPct val="107000"/>
              </a:lnSpc>
              <a:spcAft>
                <a:spcPts val="800"/>
              </a:spcAft>
              <a:buAutoNum type="arabicPeriod"/>
              <a:tabLst>
                <a:tab pos="914400" algn="l"/>
              </a:tabLst>
            </a:pPr>
            <a:endParaRPr lang="en-US" sz="1600" b="1"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3415A14-9878-42C6-D5C7-6B8DF1EC105E}"/>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95676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4F8A6-659B-EAB9-E17F-C4F6470F9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46C086-F120-883A-F992-C9EA83D8AF3E}"/>
              </a:ext>
            </a:extLst>
          </p:cNvPr>
          <p:cNvSpPr>
            <a:spLocks noGrp="1"/>
          </p:cNvSpPr>
          <p:nvPr>
            <p:ph type="title"/>
          </p:nvPr>
        </p:nvSpPr>
        <p:spPr>
          <a:xfrm>
            <a:off x="762000" y="896112"/>
            <a:ext cx="10668000" cy="1325563"/>
          </a:xfrm>
        </p:spPr>
        <p:txBody>
          <a:bodyPr/>
          <a:lstStyle/>
          <a:p>
            <a:r>
              <a:rPr lang="en-US" dirty="0"/>
              <a:t>Assumptions Made about the case study​ (cont'd)</a:t>
            </a:r>
          </a:p>
        </p:txBody>
      </p:sp>
      <p:sp>
        <p:nvSpPr>
          <p:cNvPr id="6" name="Text Placeholder 5">
            <a:extLst>
              <a:ext uri="{FF2B5EF4-FFF2-40B4-BE49-F238E27FC236}">
                <a16:creationId xmlns:a16="http://schemas.microsoft.com/office/drawing/2014/main" id="{9399C869-04B9-0D80-B25A-F2560C5CDD4C}"/>
              </a:ext>
            </a:extLst>
          </p:cNvPr>
          <p:cNvSpPr>
            <a:spLocks noGrp="1"/>
          </p:cNvSpPr>
          <p:nvPr>
            <p:ph type="body" sz="quarter" idx="13"/>
          </p:nvPr>
        </p:nvSpPr>
        <p:spPr>
          <a:xfrm>
            <a:off x="761059" y="2228276"/>
            <a:ext cx="11155324" cy="4362090"/>
          </a:xfrm>
        </p:spPr>
        <p:txBody>
          <a:bodyPr vert="horz" lIns="91440" tIns="45720" rIns="91440" bIns="45720" rtlCol="0" anchor="t">
            <a:noAutofit/>
          </a:bodyPr>
          <a:lstStyle/>
          <a:p>
            <a:pPr marL="0" indent="0">
              <a:lnSpc>
                <a:spcPct val="97000"/>
              </a:lnSpc>
              <a:spcAft>
                <a:spcPts val="800"/>
              </a:spcAft>
              <a:buNone/>
              <a:tabLst>
                <a:tab pos="457200" algn="l"/>
              </a:tabLst>
            </a:pPr>
            <a:r>
              <a:rPr lang="en-US" sz="1400" b="1" kern="100" dirty="0">
                <a:ea typeface="+mn-lt"/>
                <a:cs typeface="+mn-lt"/>
              </a:rPr>
              <a:t>Workforce Composition</a:t>
            </a:r>
            <a:r>
              <a:rPr lang="en-US" sz="1400" b="1" kern="100" dirty="0">
                <a:effectLst/>
                <a:ea typeface="+mn-lt"/>
                <a:cs typeface="+mn-lt"/>
              </a:rPr>
              <a:t>:</a:t>
            </a:r>
            <a:endParaRPr lang="en-US" dirty="0"/>
          </a:p>
          <a:p>
            <a:pPr marL="0" indent="0">
              <a:lnSpc>
                <a:spcPct val="97000"/>
              </a:lnSpc>
              <a:spcAft>
                <a:spcPts val="800"/>
              </a:spcAft>
              <a:buNone/>
              <a:tabLst>
                <a:tab pos="914400" algn="l"/>
              </a:tabLst>
            </a:pPr>
            <a:r>
              <a:rPr lang="en-US" sz="1400" kern="100" dirty="0" err="1">
                <a:ea typeface="+mn-lt"/>
                <a:cs typeface="+mn-lt"/>
              </a:rPr>
              <a:t>Eemployees</a:t>
            </a:r>
            <a:r>
              <a:rPr lang="en-US" sz="1400" kern="100" dirty="0">
                <a:ea typeface="+mn-lt"/>
                <a:cs typeface="+mn-lt"/>
              </a:rPr>
              <a:t> are full-time with varying job roles across departments, such as production, sales, and administration, recorded over a fiscal week system, helping to identify overtime or under-utilization</a:t>
            </a:r>
            <a:r>
              <a:rPr lang="en-US" sz="1400" kern="100" dirty="0">
                <a:effectLst/>
                <a:ea typeface="+mn-lt"/>
                <a:cs typeface="+mn-lt"/>
              </a:rPr>
              <a:t>.</a:t>
            </a:r>
            <a:endParaRPr lang="en-US" dirty="0"/>
          </a:p>
          <a:p>
            <a:pPr marL="0" indent="0">
              <a:lnSpc>
                <a:spcPct val="97000"/>
              </a:lnSpc>
              <a:spcAft>
                <a:spcPts val="800"/>
              </a:spcAft>
              <a:buNone/>
              <a:tabLst>
                <a:tab pos="457200" algn="l"/>
              </a:tabLst>
            </a:pPr>
            <a:r>
              <a:rPr lang="en-US" sz="1400" b="1" kern="100" dirty="0">
                <a:ea typeface="+mn-lt"/>
                <a:cs typeface="+mn-lt"/>
              </a:rPr>
              <a:t>Department-Specific Hours</a:t>
            </a:r>
            <a:r>
              <a:rPr lang="en-US" sz="1400" b="1" kern="100" dirty="0">
                <a:effectLst/>
                <a:ea typeface="+mn-lt"/>
                <a:cs typeface="+mn-lt"/>
              </a:rPr>
              <a:t>:</a:t>
            </a:r>
            <a:endParaRPr lang="en-US" dirty="0"/>
          </a:p>
          <a:p>
            <a:pPr marL="0" indent="0">
              <a:lnSpc>
                <a:spcPct val="97000"/>
              </a:lnSpc>
              <a:spcAft>
                <a:spcPts val="800"/>
              </a:spcAft>
              <a:buNone/>
              <a:tabLst>
                <a:tab pos="914400" algn="l"/>
              </a:tabLst>
            </a:pPr>
            <a:r>
              <a:rPr lang="en-US" sz="1400" kern="100" dirty="0">
                <a:ea typeface="+mn-lt"/>
                <a:cs typeface="+mn-lt"/>
              </a:rPr>
              <a:t>Departments may have different work patterns, the system must be flexible enough to report on hours by both individual employees and departments.</a:t>
            </a:r>
            <a:endParaRPr lang="en-US" dirty="0"/>
          </a:p>
          <a:p>
            <a:pPr marL="0" indent="0">
              <a:lnSpc>
                <a:spcPct val="97000"/>
              </a:lnSpc>
              <a:spcAft>
                <a:spcPts val="800"/>
              </a:spcAft>
              <a:buNone/>
              <a:tabLst>
                <a:tab pos="914400" algn="l"/>
              </a:tabLst>
            </a:pPr>
            <a:r>
              <a:rPr lang="en-US" sz="1400" b="1" kern="100" dirty="0">
                <a:ea typeface="+mn-lt"/>
                <a:cs typeface="+mn-lt"/>
              </a:rPr>
              <a:t>Data Consistency:</a:t>
            </a:r>
            <a:endParaRPr lang="en-US" dirty="0"/>
          </a:p>
          <a:p>
            <a:pPr marL="0" indent="0">
              <a:lnSpc>
                <a:spcPct val="97000"/>
              </a:lnSpc>
              <a:spcAft>
                <a:spcPts val="800"/>
              </a:spcAft>
              <a:buNone/>
              <a:tabLst>
                <a:tab pos="914400" algn="l"/>
              </a:tabLst>
            </a:pPr>
            <a:r>
              <a:rPr lang="en-US" sz="1400" kern="100" dirty="0">
                <a:ea typeface="+mn-lt"/>
                <a:cs typeface="+mn-lt"/>
              </a:rPr>
              <a:t>Data integrity is critical; employees entering data follow established guidelines for consistency and accuracy.</a:t>
            </a:r>
            <a:endParaRPr lang="en-US" dirty="0"/>
          </a:p>
          <a:p>
            <a:pPr marL="0" indent="0">
              <a:lnSpc>
                <a:spcPct val="97000"/>
              </a:lnSpc>
              <a:spcAft>
                <a:spcPts val="800"/>
              </a:spcAft>
              <a:buNone/>
              <a:tabLst>
                <a:tab pos="914400" algn="l"/>
              </a:tabLst>
            </a:pPr>
            <a:r>
              <a:rPr lang="en-US" sz="1400" b="1" kern="100" dirty="0">
                <a:ea typeface="+mn-lt"/>
                <a:cs typeface="+mn-lt"/>
              </a:rPr>
              <a:t>Reporting Frequency:</a:t>
            </a:r>
            <a:endParaRPr lang="en-US" dirty="0"/>
          </a:p>
          <a:p>
            <a:pPr marL="0" indent="0">
              <a:lnSpc>
                <a:spcPct val="97000"/>
              </a:lnSpc>
              <a:spcAft>
                <a:spcPts val="800"/>
              </a:spcAft>
              <a:buNone/>
              <a:tabLst>
                <a:tab pos="914400" algn="l"/>
              </a:tabLst>
            </a:pPr>
            <a:r>
              <a:rPr lang="en-US" sz="1400" kern="100" dirty="0">
                <a:ea typeface="+mn-lt"/>
                <a:cs typeface="+mn-lt"/>
              </a:rPr>
              <a:t>Reports are assumed to be generated quarterly or annually; the management team evaluates performance and makes strategic decisions based on periodic data, not real-time.</a:t>
            </a:r>
            <a:endParaRPr lang="en-US" dirty="0"/>
          </a:p>
          <a:p>
            <a:pPr marL="0" indent="0">
              <a:lnSpc>
                <a:spcPct val="97000"/>
              </a:lnSpc>
              <a:spcAft>
                <a:spcPts val="800"/>
              </a:spcAft>
              <a:buNone/>
              <a:tabLst>
                <a:tab pos="914400" algn="l"/>
              </a:tabLst>
            </a:pPr>
            <a:r>
              <a:rPr lang="en-US" sz="1400" b="1" kern="100" dirty="0">
                <a:ea typeface="+mn-lt"/>
                <a:cs typeface="+mn-lt"/>
              </a:rPr>
              <a:t>System Flexibility:</a:t>
            </a:r>
            <a:endParaRPr lang="en-US" dirty="0"/>
          </a:p>
          <a:p>
            <a:pPr marL="0" indent="0">
              <a:lnSpc>
                <a:spcPct val="97000"/>
              </a:lnSpc>
              <a:spcAft>
                <a:spcPts val="800"/>
              </a:spcAft>
              <a:buNone/>
              <a:tabLst>
                <a:tab pos="914400" algn="l"/>
              </a:tabLst>
            </a:pPr>
            <a:r>
              <a:rPr lang="en-US" sz="1400" kern="100" dirty="0">
                <a:ea typeface="+mn-lt"/>
                <a:cs typeface="+mn-lt"/>
              </a:rPr>
              <a:t>The system assumes that it can be scaled in the future if Bacchus Winery expands its operations or product offerings. The Employee Hours Report, for example, can accommodate the growing workforce, and the Wine Sales Report can include additional wine types or new distributors.</a:t>
            </a:r>
            <a:endParaRPr lang="en-US" dirty="0"/>
          </a:p>
          <a:p>
            <a:pPr marL="0" indent="0">
              <a:lnSpc>
                <a:spcPct val="97000"/>
              </a:lnSpc>
              <a:spcAft>
                <a:spcPts val="800"/>
              </a:spcAft>
              <a:buNone/>
              <a:tabLst>
                <a:tab pos="914400" algn="l"/>
              </a:tabLst>
            </a:pPr>
            <a:endParaRPr lang="en-US" dirty="0"/>
          </a:p>
        </p:txBody>
      </p:sp>
      <p:sp>
        <p:nvSpPr>
          <p:cNvPr id="3" name="Slide Number Placeholder 2">
            <a:extLst>
              <a:ext uri="{FF2B5EF4-FFF2-40B4-BE49-F238E27FC236}">
                <a16:creationId xmlns:a16="http://schemas.microsoft.com/office/drawing/2014/main" id="{ED022DB6-A0BE-4AF1-1D40-97186A6E9A9E}"/>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2151085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762001" y="896112"/>
            <a:ext cx="6589150" cy="1988706"/>
          </a:xfrm>
        </p:spPr>
        <p:txBody>
          <a:bodyPr anchor="t">
            <a:normAutofit/>
          </a:bodyPr>
          <a:lstStyle/>
          <a:p>
            <a:r>
              <a:rPr lang="en-US" dirty="0"/>
              <a:t>Conclusion</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274091" y="6355080"/>
            <a:ext cx="457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4"/>
          </p:nvPr>
        </p:nvSpPr>
        <p:spPr>
          <a:xfrm>
            <a:off x="762001" y="3058886"/>
            <a:ext cx="6597372" cy="3296194"/>
          </a:xfrm>
        </p:spPr>
        <p:txBody>
          <a:bodyPr vert="horz" lIns="91440" tIns="45720" rIns="91440" bIns="45720" rtlCol="0" anchor="t">
            <a:normAutofit/>
          </a:bodyPr>
          <a:lstStyle/>
          <a:p>
            <a:pPr>
              <a:spcAft>
                <a:spcPts val="800"/>
              </a:spcAft>
            </a:pPr>
            <a:r>
              <a:rPr lang="en-US" kern="100" dirty="0"/>
              <a:t>In summary, the </a:t>
            </a:r>
            <a:r>
              <a:rPr lang="en-US" kern="100" dirty="0">
                <a:effectLst/>
              </a:rPr>
              <a:t>case study </a:t>
            </a:r>
            <a:r>
              <a:rPr lang="en-US" kern="100" dirty="0"/>
              <a:t>solution </a:t>
            </a:r>
            <a:r>
              <a:rPr lang="en-US" kern="100" dirty="0">
                <a:effectLst/>
              </a:rPr>
              <a:t>for </a:t>
            </a:r>
            <a:r>
              <a:rPr lang="en-US" kern="100" dirty="0"/>
              <a:t>Bacchus Winery provides </a:t>
            </a:r>
            <a:r>
              <a:rPr lang="en-US" kern="100" dirty="0">
                <a:effectLst/>
              </a:rPr>
              <a:t>a </a:t>
            </a:r>
            <a:r>
              <a:rPr lang="en-US" kern="100" dirty="0"/>
              <a:t>robust framework to manage and track various aspects of the business, including supplier performance, wine production</a:t>
            </a:r>
            <a:r>
              <a:rPr lang="en-US" kern="100" dirty="0">
                <a:effectLst/>
              </a:rPr>
              <a:t>, </a:t>
            </a:r>
            <a:r>
              <a:rPr lang="en-US" kern="100" dirty="0"/>
              <a:t>sales</a:t>
            </a:r>
            <a:r>
              <a:rPr lang="en-US" kern="100" dirty="0">
                <a:effectLst/>
              </a:rPr>
              <a:t>, and </a:t>
            </a:r>
            <a:r>
              <a:rPr lang="en-US" kern="100" dirty="0"/>
              <a:t>employee work hours.</a:t>
            </a:r>
            <a:r>
              <a:rPr lang="en-US" kern="100" dirty="0">
                <a:effectLst/>
              </a:rPr>
              <a:t> </a:t>
            </a:r>
            <a:r>
              <a:rPr lang="en-US" kern="100" dirty="0"/>
              <a:t>Reports, such as the </a:t>
            </a:r>
            <a:r>
              <a:rPr lang="en-US" b="1" kern="100" dirty="0"/>
              <a:t>Supplier Performance Report</a:t>
            </a:r>
            <a:r>
              <a:rPr lang="en-US" kern="100" dirty="0"/>
              <a:t>, </a:t>
            </a:r>
            <a:r>
              <a:rPr lang="en-US" b="1" kern="100" dirty="0"/>
              <a:t>Wine Sales Report</a:t>
            </a:r>
            <a:r>
              <a:rPr lang="en-US" kern="100" dirty="0"/>
              <a:t>, and </a:t>
            </a:r>
            <a:r>
              <a:rPr lang="en-US" b="1" kern="100" dirty="0"/>
              <a:t>Employee Hours Report</a:t>
            </a:r>
            <a:r>
              <a:rPr lang="en-US" kern="100" dirty="0"/>
              <a:t>, provide </a:t>
            </a:r>
            <a:r>
              <a:rPr lang="en-US" kern="100" dirty="0">
                <a:effectLst/>
              </a:rPr>
              <a:t>the </a:t>
            </a:r>
            <a:r>
              <a:rPr lang="en-US" kern="100" dirty="0"/>
              <a:t>necessary tools to identify areas for improvement </a:t>
            </a:r>
            <a:r>
              <a:rPr lang="en-US" kern="100" dirty="0">
                <a:effectLst/>
              </a:rPr>
              <a:t>and </a:t>
            </a:r>
            <a:r>
              <a:rPr lang="en-US" kern="100" dirty="0"/>
              <a:t>make data-driven decisions that align with business objectives</a:t>
            </a:r>
            <a:r>
              <a:rPr lang="en-US" kern="100" dirty="0">
                <a:effectLst/>
              </a:rPr>
              <a:t>.</a:t>
            </a:r>
            <a:endParaRPr lang="en-US" dirty="0"/>
          </a:p>
        </p:txBody>
      </p:sp>
    </p:spTree>
    <p:extLst>
      <p:ext uri="{BB962C8B-B14F-4D97-AF65-F5344CB8AC3E}">
        <p14:creationId xmlns:p14="http://schemas.microsoft.com/office/powerpoint/2010/main" val="4252466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CSD_310</a:t>
            </a:r>
          </a:p>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err="1"/>
              <a:t>OVerview</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391025" y="3308351"/>
            <a:ext cx="7800975" cy="3413124"/>
          </a:xfrm>
        </p:spPr>
        <p:txBody>
          <a:bodyPr>
            <a:normAutofit fontScale="70000" lnSpcReduction="20000"/>
          </a:bodyPr>
          <a:lstStyle/>
          <a:p>
            <a:r>
              <a:rPr lang="en-US" sz="3600" b="1" kern="100" dirty="0">
                <a:effectLst/>
                <a:latin typeface="BrowalliaUPC" panose="020B0502040204020203" pitchFamily="34" charset="-34"/>
                <a:ea typeface="Aptos" panose="020B0004020202020204" pitchFamily="34" charset="0"/>
                <a:cs typeface="BrowalliaUPC" panose="020B0502040204020203" pitchFamily="34" charset="-34"/>
              </a:rPr>
              <a:t>We are a team of database developers tasked with designing a database solution for winery management, supplier relationships, wine production tracking, sales reporting, and employee management to optimize operations.</a:t>
            </a:r>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211233" y="-490266"/>
            <a:ext cx="6594768" cy="4260239"/>
          </a:xfrm>
        </p:spPr>
        <p:txBody>
          <a:bodyPr>
            <a:normAutofit/>
          </a:bodyPr>
          <a:lstStyle/>
          <a:p>
            <a:r>
              <a:rPr lang="en-US" dirty="0"/>
              <a:t>Brief Description of the Case Study</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7114F3D-A132-1535-F9F3-779428ED2FFE}"/>
              </a:ext>
            </a:extLst>
          </p:cNvPr>
          <p:cNvSpPr txBox="1"/>
          <p:nvPr/>
        </p:nvSpPr>
        <p:spPr>
          <a:xfrm>
            <a:off x="4714875" y="2800350"/>
            <a:ext cx="6843713" cy="3416320"/>
          </a:xfrm>
          <a:prstGeom prst="rect">
            <a:avLst/>
          </a:prstGeom>
          <a:noFill/>
        </p:spPr>
        <p:txBody>
          <a:bodyPr wrap="square" rtlCol="0">
            <a:spAutoFit/>
          </a:bodyPr>
          <a:lstStyle/>
          <a:p>
            <a:r>
              <a:rPr lang="en-US" b="1" dirty="0">
                <a:solidFill>
                  <a:schemeClr val="bg1"/>
                </a:solidFill>
              </a:rPr>
              <a:t>The case study revolves around developing a database system for a winery, which requires efficient tracking and management of various entities such as:</a:t>
            </a:r>
          </a:p>
          <a:p>
            <a:r>
              <a:rPr lang="en-US" b="1" dirty="0">
                <a:solidFill>
                  <a:schemeClr val="bg1"/>
                </a:solidFill>
              </a:rPr>
              <a:t>•	Suppliers</a:t>
            </a:r>
          </a:p>
          <a:p>
            <a:r>
              <a:rPr lang="en-US" b="1" dirty="0">
                <a:solidFill>
                  <a:schemeClr val="bg1"/>
                </a:solidFill>
              </a:rPr>
              <a:t>•	Wine production and inventory</a:t>
            </a:r>
          </a:p>
          <a:p>
            <a:r>
              <a:rPr lang="en-US" b="1" dirty="0">
                <a:solidFill>
                  <a:schemeClr val="bg1"/>
                </a:solidFill>
              </a:rPr>
              <a:t>•	Distribution and sales reports</a:t>
            </a:r>
          </a:p>
          <a:p>
            <a:r>
              <a:rPr lang="en-US" b="1" dirty="0">
                <a:solidFill>
                  <a:schemeClr val="bg1"/>
                </a:solidFill>
              </a:rPr>
              <a:t>•	Employee hours and departmental management</a:t>
            </a:r>
          </a:p>
          <a:p>
            <a:endParaRPr lang="en-US" b="1" dirty="0">
              <a:solidFill>
                <a:schemeClr val="bg1"/>
              </a:solidFill>
            </a:endParaRPr>
          </a:p>
          <a:p>
            <a:r>
              <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The goal is to create a relational database that maintains data integrity while providing reports to aid operational decision-making.</a:t>
            </a:r>
          </a:p>
          <a:p>
            <a:endParaRPr lang="en-US" b="1" dirty="0">
              <a:solidFill>
                <a:schemeClr val="bg1"/>
              </a:solidFill>
            </a:endParaRPr>
          </a:p>
          <a:p>
            <a:endParaRPr lang="en-US" dirty="0"/>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053797" y="864135"/>
            <a:ext cx="11138013" cy="2180122"/>
          </a:xfrm>
        </p:spPr>
        <p:txBody>
          <a:bodyPr>
            <a:normAutofit/>
          </a:bodyPr>
          <a:lstStyle/>
          <a:p>
            <a:r>
              <a:rPr lang="en-US" dirty="0"/>
              <a:t>Finalized Entity-Relationship Diagram (ERD)</a:t>
            </a:r>
          </a:p>
        </p:txBody>
      </p:sp>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product&#10;&#10;AI-generated content may be incorrect.">
            <a:extLst>
              <a:ext uri="{FF2B5EF4-FFF2-40B4-BE49-F238E27FC236}">
                <a16:creationId xmlns:a16="http://schemas.microsoft.com/office/drawing/2014/main" id="{17A4603E-5FEC-353E-DA7F-8518261FFBBB}"/>
              </a:ext>
            </a:extLst>
          </p:cNvPr>
          <p:cNvPicPr>
            <a:picLocks noChangeAspect="1"/>
          </p:cNvPicPr>
          <p:nvPr/>
        </p:nvPicPr>
        <p:blipFill>
          <a:blip r:embed="rId3"/>
          <a:stretch>
            <a:fillRect/>
          </a:stretch>
        </p:blipFill>
        <p:spPr>
          <a:xfrm>
            <a:off x="409304" y="68263"/>
            <a:ext cx="10420891" cy="6721475"/>
          </a:xfrm>
          <a:prstGeom prst="rect">
            <a:avLst/>
          </a:prstGeom>
          <a:noFill/>
        </p:spPr>
      </p:pic>
      <p:sp>
        <p:nvSpPr>
          <p:cNvPr id="6" name="Slide Number Placeholder 5" hidden="1">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pPr>
              <a:spcAft>
                <a:spcPts val="600"/>
              </a:spcAft>
            </a:pPr>
            <a:fld id="{B5CEABB6-07DC-46E8-9B57-56EC44A396E5}" type="slidenum">
              <a:rPr lang="en-US" smtClean="0"/>
              <a:pPr>
                <a:spcAft>
                  <a:spcPts val="600"/>
                </a:spcAft>
              </a:pPr>
              <a:t>5</a:t>
            </a:fld>
            <a:endParaRPr lang="en-US"/>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Reports to generate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786438" y="3373685"/>
            <a:ext cx="5638119" cy="2369889"/>
          </a:xfrm>
        </p:spPr>
        <p:txBody>
          <a:bodyPr>
            <a:normAutofit/>
          </a:bodyPr>
          <a:lstStyle/>
          <a:p>
            <a:pPr marL="457200" indent="-457200">
              <a:buAutoNum type="arabicPeriod"/>
            </a:pPr>
            <a:r>
              <a:rPr lang="en-US" dirty="0"/>
              <a:t>Supplier Performance Report</a:t>
            </a:r>
          </a:p>
          <a:p>
            <a:pPr marL="457200" indent="-457200">
              <a:buAutoNum type="arabicPeriod"/>
            </a:pPr>
            <a:r>
              <a:rPr lang="en-US" dirty="0"/>
              <a:t>Wine Sales by Type and Distributor</a:t>
            </a:r>
          </a:p>
          <a:p>
            <a:pPr marL="457200" indent="-457200">
              <a:buAutoNum type="arabicPeriod"/>
            </a:pPr>
            <a:r>
              <a:rPr lang="en-US" dirty="0"/>
              <a:t>Employee Hour Reports</a:t>
            </a: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952094" y="762000"/>
            <a:ext cx="9389288" cy="1362456"/>
          </a:xfrm>
        </p:spPr>
        <p:txBody>
          <a:bodyPr/>
          <a:lstStyle/>
          <a:p>
            <a:r>
              <a:rPr lang="en-US" dirty="0"/>
              <a:t>Supplier Performance Report: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203632" y="2590799"/>
            <a:ext cx="5443105" cy="5538788"/>
          </a:xfrm>
        </p:spPr>
        <p:txBody>
          <a:bodyPr vert="horz" lIns="91440" tIns="45720" rIns="91440" bIns="45720" rtlCol="0" anchor="t">
            <a:noAutofit/>
          </a:bodyPr>
          <a:lstStyle/>
          <a:p>
            <a:r>
              <a:rPr lang="en-US" sz="2000" dirty="0"/>
              <a:t>Supplier: Supplier A, Order Date: 2024-09-01, Expected Delivery: 2024-09-10, Actual Delivery: 2024-09-09, Delivery Difference: -1 days      </a:t>
            </a:r>
          </a:p>
          <a:p>
            <a:r>
              <a:rPr lang="en-US" sz="2000" dirty="0"/>
              <a:t>Supplier: Supplier B, Order Date: 2024-09-05, Expected Delivery: 2024-09-12, Actual Delivery: 2024-09-12, Delivery Difference: 0 days       </a:t>
            </a:r>
          </a:p>
          <a:p>
            <a:r>
              <a:rPr lang="en-US" sz="2000" dirty="0"/>
              <a:t>Supplier: Supplier C, Order Date: 2024-09-07, Expected Delivery: 2024-09-14, Actual Delivery: 2024-09-13, Delivery Difference: -1 days </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15"/>
          </p:nvPr>
        </p:nvSpPr>
        <p:spPr>
          <a:xfrm>
            <a:off x="5646737" y="2590799"/>
            <a:ext cx="4958917" cy="4130675"/>
          </a:xfrm>
        </p:spPr>
        <p:txBody>
          <a:bodyPr vert="horz" lIns="91440" tIns="45720" rIns="91440" bIns="45720" rtlCol="0" anchor="t">
            <a:normAutofit/>
          </a:bodyPr>
          <a:lstStyle/>
          <a:p>
            <a:r>
              <a:rPr lang="en-US" sz="1800" dirty="0"/>
              <a:t>Supplier: Supplier C, Order Date: 2024-09-07, Expected Delivery: 2024-09-14, Actual Delivery: 2024-09-13, Delivery Difference: -1 days  </a:t>
            </a:r>
          </a:p>
          <a:p>
            <a:r>
              <a:rPr lang="en-US" sz="1800" dirty="0"/>
              <a:t>Supplier: Supplier A, Order Date: 2024-09-04, Expected Delivery: 2024-09-16, Actual Delivery: 2024-09-15, Delivery Difference: -1 days      </a:t>
            </a:r>
          </a:p>
          <a:p>
            <a:r>
              <a:rPr lang="en-US" sz="1800" dirty="0"/>
              <a:t>Supplier: Supplier C, Order Date: 2024-09-06, Expected Delivery: 2024-09-20, Actual Delivery: 2024-09-19, Delivery Difference: -1 days </a:t>
            </a:r>
          </a:p>
          <a:p>
            <a:r>
              <a:rPr lang="en-US" sz="1800" dirty="0"/>
              <a:t>    </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Wine Sales by Type </a:t>
            </a:r>
            <a:r>
              <a:rPr lang="en-US" dirty="0" err="1"/>
              <a:t>ane</a:t>
            </a:r>
            <a:r>
              <a:rPr lang="en-US" dirty="0"/>
              <a:t> Distributor</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2957513" y="2234069"/>
            <a:ext cx="3554594" cy="2039341"/>
          </a:xfrm>
        </p:spPr>
        <p:txBody>
          <a:bodyPr>
            <a:noAutofit/>
          </a:bodyPr>
          <a:lstStyle/>
          <a:p>
            <a:r>
              <a:rPr lang="en-US" sz="1100" dirty="0"/>
              <a:t>Wine: Merlot Reserve, Type: Red, Distributor: Distributor One, Total Sales: 1050</a:t>
            </a:r>
          </a:p>
          <a:p>
            <a:r>
              <a:rPr lang="en-US" sz="1100" dirty="0"/>
              <a:t>Wine: Merlot Reserve, Type: Red, Distributor: Distributor Five, Total Sales: 1050</a:t>
            </a:r>
          </a:p>
          <a:p>
            <a:r>
              <a:rPr lang="en-US" sz="1100" dirty="0"/>
              <a:t>Wine: Cabernet Estate, Type: Red, Distributor: Distributor Two, Total Sales: 850</a:t>
            </a:r>
          </a:p>
          <a:p>
            <a:r>
              <a:rPr lang="en-US" sz="1100" dirty="0"/>
              <a:t>Wine: Cabernet Estate, Type: Red, Distributor: Distributor Six, Total Sales: 850</a:t>
            </a:r>
          </a:p>
          <a:p>
            <a:r>
              <a:rPr lang="en-US" sz="1100" dirty="0"/>
              <a:t>Wine: Chablis Premium, Type: White, Distributor: Distributor Three, Total Sales: 350</a:t>
            </a:r>
          </a:p>
          <a:p>
            <a:r>
              <a:rPr lang="en-US" sz="1100" dirty="0"/>
              <a:t>Wine: Chardonnay Classic, Type: White, Distributor: Distributor Four, Total Sales: 250</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fontScale="85000" lnSpcReduction="10000"/>
          </a:bodyPr>
          <a:lstStyle/>
          <a:p>
            <a:r>
              <a:rPr lang="en-US" dirty="0"/>
              <a:t>Type: Red, Wine: Merlot Reserve, Total Sales: 1050</a:t>
            </a:r>
          </a:p>
          <a:p>
            <a:r>
              <a:rPr lang="en-US" dirty="0"/>
              <a:t>Type: White, Wine: Chablis Premium, Total Sales: 350</a:t>
            </a:r>
          </a:p>
          <a:p>
            <a:endParaRPr lang="en-US" dirty="0"/>
          </a:p>
          <a:p>
            <a:r>
              <a:rPr lang="en-US" dirty="0"/>
              <a:t>Worst Selling Wines by Type:</a:t>
            </a:r>
          </a:p>
          <a:p>
            <a:r>
              <a:rPr lang="en-US" dirty="0"/>
              <a:t>Type: Red, Wine: Cabernet Estate, Total Sales: 850</a:t>
            </a:r>
          </a:p>
          <a:p>
            <a:r>
              <a:rPr lang="en-US" dirty="0"/>
              <a:t>Type: White, Wine: Chardonnay Classic, Total Sales: 250</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Employee hours report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a:t>Employee: Janet Collins, Total Hours Worked: 40 hours</a:t>
            </a:r>
          </a:p>
          <a:p>
            <a:r>
              <a:rPr lang="en-US" dirty="0"/>
              <a:t>Employee: Roz Murphy, Total Hours Worked: 37 hours</a:t>
            </a:r>
          </a:p>
          <a:p>
            <a:r>
              <a:rPr lang="en-US" dirty="0"/>
              <a:t>Employee: Bob Ulrich, Total Hours Worked: 50 hours</a:t>
            </a:r>
          </a:p>
          <a:p>
            <a:r>
              <a:rPr lang="en-US" dirty="0"/>
              <a:t>Employee: Henry Doyle, Total Hours Worked: 40 hours</a:t>
            </a:r>
          </a:p>
          <a:p>
            <a:r>
              <a:rPr lang="en-US" dirty="0"/>
              <a:t>Employee: Maria Costanza, Total Hours Worked: 40 hours</a:t>
            </a:r>
          </a:p>
          <a:p>
            <a:r>
              <a:rPr lang="en-US" dirty="0"/>
              <a:t>Employee: John Smith, Total Hours Worked: 40 hours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{6307545D-3C6A-46FF-B32C-FC488FBA6E23}tf33968143_win32</Template>
  <TotalTime>20</TotalTime>
  <Words>749</Words>
  <Application>Microsoft Office PowerPoint</Application>
  <PresentationFormat>Widescreen</PresentationFormat>
  <Paragraphs>82</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Custom</vt:lpstr>
      <vt:lpstr>Winery management</vt:lpstr>
      <vt:lpstr>OVerview</vt:lpstr>
      <vt:lpstr>Brief Description of the Case Study</vt:lpstr>
      <vt:lpstr>Finalized Entity-Relationship Diagram (ERD)</vt:lpstr>
      <vt:lpstr>PowerPoint Presentation</vt:lpstr>
      <vt:lpstr>Reports to generate</vt:lpstr>
      <vt:lpstr>Supplier Performance Report:</vt:lpstr>
      <vt:lpstr>Wine Sales by Type ane Distributor</vt:lpstr>
      <vt:lpstr>Employee hours report</vt:lpstr>
      <vt:lpstr>Assumptions Made about the case study​</vt:lpstr>
      <vt:lpstr>Assumptions Made about the case study​ (cont'd)</vt:lpstr>
      <vt:lpstr>Assumptions Made about the case study​ (cont'd)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Destiny Bazan</dc:creator>
  <cp:lastModifiedBy>Destiny Bazan</cp:lastModifiedBy>
  <cp:revision>73</cp:revision>
  <dcterms:created xsi:type="dcterms:W3CDTF">2025-03-02T23:53:05Z</dcterms:created>
  <dcterms:modified xsi:type="dcterms:W3CDTF">2025-03-03T05:11:06Z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